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Buka dengan pertanyaan: siapa yang tadi pagi naik tangga sekolah lalu terengah-engah? Itu pintu masuk ke konsep kebugaran jasmani.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Tegaskan aturan kelas: tidak ada siswa yang boleh masuk latihan inti tanpa pemanasan.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Jawaban kunci: daya tahan kardiorespirasi lemah; prinsip spesifik dan beban berlebih belum diterapkan; tidur 5 jam menghambat pemulihan.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Jawaban nomor 3: DJM 203, 70% ≈ 142 denyut/menit. Kumpulkan LKPD di akhir pertemuan.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Bacakan tujuan secara ringkas. Tekankan tujuan nomor 5 karena akan dipraktikkan langsung pada LKPD.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Minta 2-3 siswa merumuskan ulang definisi dengan bahasa sendiri sebelum lanjut ke slide berikutnya.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Tanyakan: kalau seorang siswa sedang sakit, tingkat mana yang belum terpenuhi? Jawabannya kebugaran statis.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Minta siswa menambahkan satu manfaat yang mereka rasakan sendiri dan tidak ada di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Ingatkan bahwa adaptasi latihan terjadi saat istirahat, bukan saat berlatih.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Kaitkan prinsip reversibilitas dengan pengalaman siswa setelah libur panjang.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Tulis di papan satu contoh FITT milik guru sendiri agar siswa punya model.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Praktikkan langsung: minta seluruh kelas menghitung nadi 15 detik bersama-sama, lalu kalikan 4.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245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35440" y="-1463040"/>
            <a:ext cx="4754880" cy="4754880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10607040" y="4023360"/>
            <a:ext cx="3108960" cy="3108960"/>
          </a:xfrm>
          <a:prstGeom prst="ellipse">
            <a:avLst/>
          </a:prstGeom>
          <a:solidFill>
            <a:srgbClr val="00A896"/>
          </a:solidFill>
          <a:ln w="12700">
            <a:solidFill>
              <a:srgbClr val="00A896"/>
            </a:solidFill>
            <a:prstDash val="solid"/>
          </a:ln>
        </p:spPr>
      </p:sp>
      <p:sp>
        <p:nvSpPr>
          <p:cNvPr id="4" name="Text 2"/>
          <p:cNvSpPr txBox="1"/>
          <p:nvPr/>
        </p:nvSpPr>
        <p:spPr>
          <a:xfrm>
            <a:off x="640080" y="141732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 KEBUGARAN JASMANI · SUB MATERI 1</a:t>
            </a:r>
            <a:endParaRPr lang="en-US" sz="13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1828800"/>
            <a:ext cx="841248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Konsep, Manfaat, dan</a:t>
            </a:r>
            <a:endParaRPr lang="en-US" sz="40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Prinsip Latihan</a:t>
            </a:r>
            <a:endParaRPr lang="en-US" sz="4000" dirty="0"/>
          </a:p>
        </p:txBody>
      </p:sp>
      <p:sp>
        <p:nvSpPr>
          <p:cNvPr id="6" name="Text 4"/>
          <p:cNvSpPr txBox="1"/>
          <p:nvPr/>
        </p:nvSpPr>
        <p:spPr>
          <a:xfrm>
            <a:off x="640080" y="370332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BFE3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Memahami apa itu kebugaran jasmani dan bagaimana melatihnya secara terukur</a:t>
            </a:r>
            <a:endParaRPr lang="en-US" sz="1700" dirty="0"/>
          </a:p>
        </p:txBody>
      </p:sp>
      <p:sp>
        <p:nvSpPr>
          <p:cNvPr id="7" name="Text 5"/>
          <p:cNvSpPr txBox="1"/>
          <p:nvPr/>
        </p:nvSpPr>
        <p:spPr>
          <a:xfrm>
            <a:off x="640080" y="580644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FBF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PJOK · Jenjang SMA/SMK · Kurikulum Merdeka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F. STRUKTUR LATIHAN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Tiga Tahapan Satu Sesi Latihan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3453384" cy="2377440"/>
          </a:xfrm>
          <a:prstGeom prst="roundRect">
            <a:avLst>
              <a:gd name="adj" fmla="val 2308"/>
            </a:avLst>
          </a:prstGeom>
          <a:solidFill>
            <a:srgbClr val="EEF6F6"/>
          </a:solidFill>
          <a:ln w="12700">
            <a:solidFill>
              <a:srgbClr val="D6E4E6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96112" y="2057400"/>
            <a:ext cx="402336" cy="402336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896112" y="20574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7" name="Text 5"/>
          <p:cNvSpPr txBox="1"/>
          <p:nvPr/>
        </p:nvSpPr>
        <p:spPr>
          <a:xfrm>
            <a:off x="896112" y="2560320"/>
            <a:ext cx="2941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Pemanasan</a:t>
            </a:r>
            <a:endParaRPr lang="en-US" sz="1500" dirty="0"/>
          </a:p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10–15 menit</a:t>
            </a:r>
            <a:endParaRPr lang="en-US" sz="1500" dirty="0"/>
          </a:p>
        </p:txBody>
      </p:sp>
      <p:sp>
        <p:nvSpPr>
          <p:cNvPr id="8" name="Text 6"/>
          <p:cNvSpPr txBox="1"/>
          <p:nvPr/>
        </p:nvSpPr>
        <p:spPr>
          <a:xfrm>
            <a:off x="896112" y="2962656"/>
            <a:ext cx="29413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25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Jogging ringan, peregangan dinamis, gerakan menyerupai latihan inti. Menaikkan suhu tubuh dan denyut nadi bertahap.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367784" y="1828800"/>
            <a:ext cx="3453384" cy="2377440"/>
          </a:xfrm>
          <a:prstGeom prst="roundRect">
            <a:avLst>
              <a:gd name="adj" fmla="val 2308"/>
            </a:avLst>
          </a:prstGeom>
          <a:solidFill>
            <a:srgbClr val="E3F1F1"/>
          </a:solidFill>
          <a:ln w="12700">
            <a:solidFill>
              <a:srgbClr val="D6E4E6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623816" y="2057400"/>
            <a:ext cx="402336" cy="402336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4623816" y="20574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2" name="Text 10"/>
          <p:cNvSpPr txBox="1"/>
          <p:nvPr/>
        </p:nvSpPr>
        <p:spPr>
          <a:xfrm>
            <a:off x="4623816" y="2560320"/>
            <a:ext cx="2941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Latihan inti</a:t>
            </a:r>
            <a:endParaRPr lang="en-US" sz="1500" dirty="0"/>
          </a:p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20–60 menit</a:t>
            </a:r>
            <a:endParaRPr lang="en-US" sz="1500" dirty="0"/>
          </a:p>
        </p:txBody>
      </p:sp>
      <p:sp>
        <p:nvSpPr>
          <p:cNvPr id="13" name="Text 11"/>
          <p:cNvSpPr txBox="1"/>
          <p:nvPr/>
        </p:nvSpPr>
        <p:spPr>
          <a:xfrm>
            <a:off x="4623816" y="2962656"/>
            <a:ext cx="29413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25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Bagian yang memuat beban latihan sesuai takaran FITT dan komponen yang disasar.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8095488" y="1828800"/>
            <a:ext cx="3453384" cy="2377440"/>
          </a:xfrm>
          <a:prstGeom prst="roundRect">
            <a:avLst>
              <a:gd name="adj" fmla="val 2308"/>
            </a:avLst>
          </a:prstGeom>
          <a:solidFill>
            <a:srgbClr val="EEF6F6"/>
          </a:solidFill>
          <a:ln w="12700">
            <a:solidFill>
              <a:srgbClr val="D6E4E6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351520" y="2057400"/>
            <a:ext cx="402336" cy="402336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8351520" y="20574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7" name="Text 15"/>
          <p:cNvSpPr txBox="1"/>
          <p:nvPr/>
        </p:nvSpPr>
        <p:spPr>
          <a:xfrm>
            <a:off x="8351520" y="2560320"/>
            <a:ext cx="2941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Pendinginan</a:t>
            </a:r>
            <a:endParaRPr lang="en-US" sz="1500" dirty="0"/>
          </a:p>
          <a:p>
            <a:pPr indent="0" marL="0">
              <a:buNone/>
            </a:pPr>
            <a:r>
              <a:rPr lang="en-US" sz="15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5–10 menit</a:t>
            </a:r>
            <a:endParaRPr lang="en-US" sz="1500" dirty="0"/>
          </a:p>
        </p:txBody>
      </p:sp>
      <p:sp>
        <p:nvSpPr>
          <p:cNvPr id="18" name="Text 16"/>
          <p:cNvSpPr txBox="1"/>
          <p:nvPr/>
        </p:nvSpPr>
        <p:spPr>
          <a:xfrm>
            <a:off x="8351520" y="2962656"/>
            <a:ext cx="29413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25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Jogging sangat ringan menuju jalan kaki, lalu peregangan statis 15–30 detik per otot besar.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640080" y="448056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20" name="Text 18"/>
          <p:cNvSpPr txBox="1"/>
          <p:nvPr/>
        </p:nvSpPr>
        <p:spPr>
          <a:xfrm>
            <a:off x="896112" y="457200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Melewatkan pemanasan menaikkan risiko cedera; melewatkan pendinginan membuat otot terasa kaku keesokan harinya.</a:t>
            </a:r>
            <a:endParaRPr lang="en-US" sz="1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 STUDI KASUS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Kasus Rian, 16 Tahun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00200"/>
            <a:ext cx="5212080" cy="3200400"/>
          </a:xfrm>
          <a:prstGeom prst="roundRect">
            <a:avLst>
              <a:gd name="adj" fmla="val 1714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914400" y="1874520"/>
            <a:ext cx="4663440" cy="28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6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Rian ikut futsal dua kali seminggu dan mengeluh cepat lelah pada 10 menit terakhir pertandingan. Sebulan terakhir ia hanya berlatih tendangan dan dribel, tanpa latihan lari. Ia tidur rata-rata 5 jam per malam.</a:t>
            </a:r>
            <a:endParaRPr lang="en-US" sz="1600" dirty="0"/>
          </a:p>
        </p:txBody>
      </p:sp>
      <p:sp>
        <p:nvSpPr>
          <p:cNvPr id="6" name="Text 4"/>
          <p:cNvSpPr txBox="1"/>
          <p:nvPr/>
        </p:nvSpPr>
        <p:spPr>
          <a:xfrm>
            <a:off x="6309360" y="1627632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Pertanyaan diskusi</a:t>
            </a:r>
            <a:endParaRPr lang="en-US" sz="1700" dirty="0"/>
          </a:p>
        </p:txBody>
      </p:sp>
      <p:sp>
        <p:nvSpPr>
          <p:cNvPr id="7" name="Text 5"/>
          <p:cNvSpPr txBox="1"/>
          <p:nvPr/>
        </p:nvSpPr>
        <p:spPr>
          <a:xfrm>
            <a:off x="6309360" y="2194560"/>
            <a:ext cx="5212080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Komponen kebugaran apa yang paling lemah? Mengapa?</a:t>
            </a:r>
            <a:endParaRPr lang="en-US" sz="1500" dirty="0"/>
          </a:p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Prinsip latihan mana yang belum diterapkan Rian?</a:t>
            </a:r>
            <a:endParaRPr lang="en-US" sz="1500" dirty="0"/>
          </a:p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Susun takaran FITT satu minggu untuk memperbaikinya.</a:t>
            </a:r>
            <a:endParaRPr lang="en-US" sz="1500" dirty="0"/>
          </a:p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Faktor non-latihan apa yang ikut berpengaruh?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40080" y="512064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896112" y="521208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Kerja kelompok 4 orang · 10 menit diskusi · 2 menit presentasi tiap kelompok.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H–I. TUGAS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LKPD dan Asesmen Formatif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73736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LKPD: Kartu Zona Latihan Saya</a:t>
            </a:r>
            <a:endParaRPr lang="en-US" sz="17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2212848"/>
            <a:ext cx="5225796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Isi usia, DJM, dan zona 60%–85%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Ukur nadi istirahat dan nadi setelah 3 menit lari di tempat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Tentukan apakah masuk zona latihan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Tulis rencana FITT minggu ini</a:t>
            </a:r>
            <a:endParaRPr lang="en-US" sz="1400" dirty="0"/>
          </a:p>
        </p:txBody>
      </p:sp>
      <p:sp>
        <p:nvSpPr>
          <p:cNvPr id="6" name="Text 4"/>
          <p:cNvSpPr txBox="1"/>
          <p:nvPr/>
        </p:nvSpPr>
        <p:spPr>
          <a:xfrm>
            <a:off x="6323076" y="173736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Asesmen formatif</a:t>
            </a:r>
            <a:endParaRPr lang="en-US" sz="1700" dirty="0"/>
          </a:p>
        </p:txBody>
      </p:sp>
      <p:sp>
        <p:nvSpPr>
          <p:cNvPr id="7" name="Text 5"/>
          <p:cNvSpPr txBox="1"/>
          <p:nvPr/>
        </p:nvSpPr>
        <p:spPr>
          <a:xfrm>
            <a:off x="6323076" y="2212848"/>
            <a:ext cx="5225796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Jelaskan pengertian dan tiga kata kuncinya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Bedakan kebugaran statis, dinamis, motoris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Hitung nadi sasaran 70% untuk usia 17 tahun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Prinsip apa yang dilanggar bila beban tak pernah naik?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Mengapa pendinginan tidak boleh dilewatkan?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245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241280" y="4572000"/>
            <a:ext cx="3291840" cy="3291840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3" name="Text 1"/>
          <p:cNvSpPr txBox="1"/>
          <p:nvPr/>
        </p:nvSpPr>
        <p:spPr>
          <a:xfrm>
            <a:off x="640080" y="777240"/>
            <a:ext cx="1090879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Rangkuman Sub Materi 1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828800"/>
            <a:ext cx="9326880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1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D8EC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Bugar berarti efisien, tidak kelelahan berlebihan, dan masih punya cadangan tenaga.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D8EC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Kebugaran bertingkat: statis → dinamis → motoris.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D8EC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Faktor yang paling bisa dikendalikan siswa adalah latihan, gizi, dan istirahat.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D8EC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Latihan menjadi terukur lewat enam prinsip latihan dan formula FITT.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D8EC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Zona latihan pribadi dihitung dari DJM = 220 − usia, dipantau lewat denyut nadi.</a:t>
            </a:r>
            <a:endParaRPr lang="en-US" sz="16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5806440"/>
            <a:ext cx="9326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8FBF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Berikutnya — Sub Materi 2: Komponen kebugaran jasmani terkait kesehatan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 MATERI 1 · KEBUGARAN JASMANI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Tujuan Pembelajaran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36776"/>
            <a:ext cx="384048" cy="384048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640080" y="1636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6" name="Text 4"/>
          <p:cNvSpPr txBox="1"/>
          <p:nvPr/>
        </p:nvSpPr>
        <p:spPr>
          <a:xfrm>
            <a:off x="1207008" y="1600200"/>
            <a:ext cx="10341864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Menjelaskan pengertian kebugaran jasmani</a:t>
            </a:r>
            <a:endParaRPr lang="en-US" sz="1600" dirty="0"/>
          </a:p>
          <a:p>
            <a:pPr indent="0" marL="0">
              <a:buNone/>
            </a:pPr>
            <a:r>
              <a:rPr lang="en-US" sz="130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Termasuk membedakan kebugaran statis, dinamis, dan motoris.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40080" y="2478024"/>
            <a:ext cx="384048" cy="384048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640080" y="247802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9" name="Text 7"/>
          <p:cNvSpPr txBox="1"/>
          <p:nvPr/>
        </p:nvSpPr>
        <p:spPr>
          <a:xfrm>
            <a:off x="1207008" y="2441448"/>
            <a:ext cx="10341864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Menguraikan manfaat kebugaran jasmani</a:t>
            </a:r>
            <a:endParaRPr lang="en-US" sz="1600" dirty="0"/>
          </a:p>
          <a:p>
            <a:pPr indent="0" marL="0">
              <a:buNone/>
            </a:pPr>
            <a:r>
              <a:rPr lang="en-US" sz="130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 kesehatan, aktivitas belajar, dan kehidupan sehari-hari.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40080" y="3319272"/>
            <a:ext cx="384048" cy="384048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640080" y="331927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2" name="Text 10"/>
          <p:cNvSpPr txBox="1"/>
          <p:nvPr/>
        </p:nvSpPr>
        <p:spPr>
          <a:xfrm>
            <a:off x="1207008" y="3282696"/>
            <a:ext cx="10341864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Mengidentifikasi faktor yang memengaruhi</a:t>
            </a:r>
            <a:endParaRPr lang="en-US" sz="1600" dirty="0"/>
          </a:p>
          <a:p>
            <a:pPr indent="0" marL="0">
              <a:buNone/>
            </a:pPr>
            <a:r>
              <a:rPr lang="en-US" sz="130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Latihan, usia, gizi, istirahat, keturunan, dan kebiasaan hidup.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640080" y="4160520"/>
            <a:ext cx="384048" cy="384048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640080" y="416052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15" name="Text 13"/>
          <p:cNvSpPr txBox="1"/>
          <p:nvPr/>
        </p:nvSpPr>
        <p:spPr>
          <a:xfrm>
            <a:off x="1207008" y="4123944"/>
            <a:ext cx="10341864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Menerapkan prinsip latihan dan formula FITT</a:t>
            </a:r>
            <a:endParaRPr lang="en-US" sz="1600" dirty="0"/>
          </a:p>
          <a:p>
            <a:pPr indent="0" marL="0">
              <a:buNone/>
            </a:pPr>
            <a:r>
              <a:rPr lang="en-US" sz="130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Untuk merancang aktivitas latihan sederhana yang terukur.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40080" y="5001768"/>
            <a:ext cx="384048" cy="384048"/>
          </a:xfrm>
          <a:prstGeom prst="ellipse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640080" y="50017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18" name="Text 16"/>
          <p:cNvSpPr txBox="1"/>
          <p:nvPr/>
        </p:nvSpPr>
        <p:spPr>
          <a:xfrm>
            <a:off x="1207008" y="4965192"/>
            <a:ext cx="10341864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b="1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Menghitung zona denyut nadi latihan pribadi</a:t>
            </a:r>
            <a:endParaRPr lang="en-US" sz="1600" dirty="0"/>
          </a:p>
          <a:p>
            <a:pPr indent="0" marL="0">
              <a:buNone/>
            </a:pPr>
            <a:r>
              <a:rPr lang="en-US" sz="1300" dirty="0">
                <a:solidFill>
                  <a:srgbClr val="5B76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Dan menggunakannya untuk mengendalikan intensitas latihan.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PENGERTIAN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Apa Itu Kebugaran Jasmani?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00200"/>
            <a:ext cx="10908792" cy="1143000"/>
          </a:xfrm>
          <a:prstGeom prst="roundRect">
            <a:avLst>
              <a:gd name="adj" fmla="val 4800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960120" y="1737360"/>
            <a:ext cx="10268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900" i="1" dirty="0">
                <a:solidFill>
                  <a:srgbClr val="02454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Kemampuan tubuh melakukan aktivitas sehari-hari secara efisien, tanpa kelelahan yang berlebihan, dan masih memiliki cadangan tenaga untuk keperluan mendadak.</a:t>
            </a:r>
            <a:endParaRPr lang="en-US" sz="1900" dirty="0"/>
          </a:p>
        </p:txBody>
      </p:sp>
      <p:sp>
        <p:nvSpPr>
          <p:cNvPr id="6" name="Shape 4"/>
          <p:cNvSpPr/>
          <p:nvPr/>
        </p:nvSpPr>
        <p:spPr>
          <a:xfrm>
            <a:off x="640080" y="3063240"/>
            <a:ext cx="3422904" cy="1737360"/>
          </a:xfrm>
          <a:prstGeom prst="roundRect">
            <a:avLst>
              <a:gd name="adj" fmla="val 3158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896112" y="32461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Efisien</a:t>
            </a:r>
            <a:endParaRPr lang="en-US" sz="1700" dirty="0"/>
          </a:p>
        </p:txBody>
      </p:sp>
      <p:sp>
        <p:nvSpPr>
          <p:cNvPr id="8" name="Text 6"/>
          <p:cNvSpPr txBox="1"/>
          <p:nvPr/>
        </p:nvSpPr>
        <p:spPr>
          <a:xfrm>
            <a:off x="896112" y="3666744"/>
            <a:ext cx="29108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Pekerjaan selesai dengan pengeluaran energi yang wajar, tidak boros tenaga.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383024" y="3063240"/>
            <a:ext cx="3422904" cy="1737360"/>
          </a:xfrm>
          <a:prstGeom prst="roundRect">
            <a:avLst>
              <a:gd name="adj" fmla="val 3158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0" name="Text 8"/>
          <p:cNvSpPr txBox="1"/>
          <p:nvPr/>
        </p:nvSpPr>
        <p:spPr>
          <a:xfrm>
            <a:off x="4639056" y="32461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Tanpa lelah berlebihan</a:t>
            </a:r>
            <a:endParaRPr lang="en-US" sz="1700" dirty="0"/>
          </a:p>
        </p:txBody>
      </p:sp>
      <p:sp>
        <p:nvSpPr>
          <p:cNvPr id="11" name="Text 9"/>
          <p:cNvSpPr txBox="1"/>
          <p:nvPr/>
        </p:nvSpPr>
        <p:spPr>
          <a:xfrm>
            <a:off x="4639056" y="3666744"/>
            <a:ext cx="29108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Tubuh masih terkendali dan pulih cepat setelah beraktivitas.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8125968" y="3063240"/>
            <a:ext cx="3422904" cy="1737360"/>
          </a:xfrm>
          <a:prstGeom prst="roundRect">
            <a:avLst>
              <a:gd name="adj" fmla="val 3158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3" name="Text 11"/>
          <p:cNvSpPr txBox="1"/>
          <p:nvPr/>
        </p:nvSpPr>
        <p:spPr>
          <a:xfrm>
            <a:off x="8382000" y="32461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 cadangan tenaga</a:t>
            </a:r>
            <a:endParaRPr lang="en-US" sz="1700" dirty="0"/>
          </a:p>
        </p:txBody>
      </p:sp>
      <p:sp>
        <p:nvSpPr>
          <p:cNvPr id="14" name="Text 12"/>
          <p:cNvSpPr txBox="1"/>
          <p:nvPr/>
        </p:nvSpPr>
        <p:spPr>
          <a:xfrm>
            <a:off x="8382000" y="3666744"/>
            <a:ext cx="291084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Masih sanggup melakukan aktivitas tambahan atau menghadapi keadaan darurat.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640080" y="507492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896112" y="516636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Tiga kata kunci inilah pembeda orang yang bugar dan yang tidak — bukan sekadar "kuat" atau "kurus".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PENGERTIAN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Tiga Tingkatan Kebugaran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91640"/>
            <a:ext cx="3422904" cy="2651760"/>
          </a:xfrm>
          <a:prstGeom prst="roundRect">
            <a:avLst>
              <a:gd name="adj" fmla="val 2069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896112" y="18745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Kebugaran statis</a:t>
            </a:r>
            <a:endParaRPr lang="en-US" sz="1700" dirty="0"/>
          </a:p>
        </p:txBody>
      </p:sp>
      <p:sp>
        <p:nvSpPr>
          <p:cNvPr id="6" name="Text 4"/>
          <p:cNvSpPr txBox="1"/>
          <p:nvPr/>
        </p:nvSpPr>
        <p:spPr>
          <a:xfrm>
            <a:off x="896112" y="2295144"/>
            <a:ext cx="2910840" cy="1865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Tubuh bebas dari penyakit dan cacat.</a:t>
            </a: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Contoh: badan sehat sehingga bisa mengikuti pelajaran hari ini.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383024" y="1691640"/>
            <a:ext cx="3422904" cy="2651760"/>
          </a:xfrm>
          <a:prstGeom prst="roundRect">
            <a:avLst>
              <a:gd name="adj" fmla="val 2069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4639056" y="18745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Kebugaran dinamis</a:t>
            </a:r>
            <a:endParaRPr lang="en-US" sz="1700" dirty="0"/>
          </a:p>
        </p:txBody>
      </p:sp>
      <p:sp>
        <p:nvSpPr>
          <p:cNvPr id="9" name="Text 7"/>
          <p:cNvSpPr txBox="1"/>
          <p:nvPr/>
        </p:nvSpPr>
        <p:spPr>
          <a:xfrm>
            <a:off x="4639056" y="2295144"/>
            <a:ext cx="2910840" cy="1865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Mampu bergerak efisien tanpa menuntut keterampilan khusus.</a:t>
            </a: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Contoh: berjalan jauh, naik tangga, mengangkat barang.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8125968" y="1691640"/>
            <a:ext cx="3422904" cy="2651760"/>
          </a:xfrm>
          <a:prstGeom prst="roundRect">
            <a:avLst>
              <a:gd name="adj" fmla="val 2069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8382000" y="1874520"/>
            <a:ext cx="2910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Kebugaran motoris</a:t>
            </a:r>
            <a:endParaRPr lang="en-US" sz="1700" dirty="0"/>
          </a:p>
        </p:txBody>
      </p:sp>
      <p:sp>
        <p:nvSpPr>
          <p:cNvPr id="12" name="Text 10"/>
          <p:cNvSpPr txBox="1"/>
          <p:nvPr/>
        </p:nvSpPr>
        <p:spPr>
          <a:xfrm>
            <a:off x="8382000" y="2295144"/>
            <a:ext cx="2910840" cy="1865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Mampu bergerak dengan keterampilan dan koordinasi tinggi.</a:t>
            </a: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endParaRPr lang="en-US" sz="130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Contoh: smash bola voli, sprint, dribel bola basket.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40080" y="466344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896112" y="475488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Bertingkat: motoris berdiri di atas dinamis, dinamis berdiri di atas statis. Latihan selalu dimulai dari dasar, bukan dari gerakan tersulit.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B. MANFAAT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Mengapa Kebugaran Itu Penting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91640"/>
            <a:ext cx="5294376" cy="1920240"/>
          </a:xfrm>
          <a:prstGeom prst="roundRect">
            <a:avLst>
              <a:gd name="adj" fmla="val 2857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896112" y="1874520"/>
            <a:ext cx="478231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 tubuh</a:t>
            </a:r>
            <a:endParaRPr lang="en-US" sz="1700" dirty="0"/>
          </a:p>
        </p:txBody>
      </p:sp>
      <p:sp>
        <p:nvSpPr>
          <p:cNvPr id="6" name="Text 4"/>
          <p:cNvSpPr txBox="1"/>
          <p:nvPr/>
        </p:nvSpPr>
        <p:spPr>
          <a:xfrm>
            <a:off x="896112" y="2295144"/>
            <a:ext cx="4782312" cy="1133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Jantung dan paru bekerja lebih efisien, otot dan tulang lebih kuat, postur lebih baik, risiko cedera menurun.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6254496" y="1691640"/>
            <a:ext cx="5294376" cy="1920240"/>
          </a:xfrm>
          <a:prstGeom prst="roundRect">
            <a:avLst>
              <a:gd name="adj" fmla="val 2857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6510528" y="1874520"/>
            <a:ext cx="478231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 belajar</a:t>
            </a:r>
            <a:endParaRPr lang="en-US" sz="1700" dirty="0"/>
          </a:p>
        </p:txBody>
      </p:sp>
      <p:sp>
        <p:nvSpPr>
          <p:cNvPr id="9" name="Text 7"/>
          <p:cNvSpPr txBox="1"/>
          <p:nvPr/>
        </p:nvSpPr>
        <p:spPr>
          <a:xfrm>
            <a:off x="6510528" y="2295144"/>
            <a:ext cx="4782312" cy="1133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Kualitas tidur lebih baik, konsentrasi di kelas lebih panjang, tenaga pulih lebih cepat setelah kegiatan sekolah.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40080" y="3931920"/>
            <a:ext cx="5294376" cy="1920240"/>
          </a:xfrm>
          <a:prstGeom prst="roundRect">
            <a:avLst>
              <a:gd name="adj" fmla="val 2857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896112" y="4114800"/>
            <a:ext cx="478231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 hidup sosial</a:t>
            </a:r>
            <a:endParaRPr lang="en-US" sz="1700" dirty="0"/>
          </a:p>
        </p:txBody>
      </p:sp>
      <p:sp>
        <p:nvSpPr>
          <p:cNvPr id="12" name="Text 10"/>
          <p:cNvSpPr txBox="1"/>
          <p:nvPr/>
        </p:nvSpPr>
        <p:spPr>
          <a:xfrm>
            <a:off x="896112" y="4535424"/>
            <a:ext cx="4782312" cy="1133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Latihan bersama melatih kerja sama, sportivitas, disiplin waktu, dan kepercayaan diri.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254496" y="3931920"/>
            <a:ext cx="5294376" cy="1920240"/>
          </a:xfrm>
          <a:prstGeom prst="roundRect">
            <a:avLst>
              <a:gd name="adj" fmla="val 2857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6510528" y="4114800"/>
            <a:ext cx="478231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Bagi keadaan darurat</a:t>
            </a:r>
            <a:endParaRPr lang="en-US" sz="1700" dirty="0"/>
          </a:p>
        </p:txBody>
      </p:sp>
      <p:sp>
        <p:nvSpPr>
          <p:cNvPr id="15" name="Text 13"/>
          <p:cNvSpPr txBox="1"/>
          <p:nvPr/>
        </p:nvSpPr>
        <p:spPr>
          <a:xfrm>
            <a:off x="6510528" y="4535424"/>
            <a:ext cx="4782312" cy="1133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Lebih siap ketika harus berlari, mengangkat, atau menolong orang lain secara mendadak.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C. FAKTOR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Faktor yang Memengaruhi Kebugaran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73736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Dapat kita kendalikan</a:t>
            </a:r>
            <a:endParaRPr lang="en-US" sz="17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2212848"/>
            <a:ext cx="5225796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Aktivitas fisik dan latihan teratur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Gizi dan pola makan harian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Istirahat dan kualitas tidur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Kebiasaan hidup: hindari rokok dan pola tidak bergerak</a:t>
            </a:r>
            <a:endParaRPr lang="en-US" sz="1400" dirty="0"/>
          </a:p>
        </p:txBody>
      </p:sp>
      <p:sp>
        <p:nvSpPr>
          <p:cNvPr id="6" name="Text 4"/>
          <p:cNvSpPr txBox="1"/>
          <p:nvPr/>
        </p:nvSpPr>
        <p:spPr>
          <a:xfrm>
            <a:off x="6323076" y="173736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Sudah menyertai kita</a:t>
            </a:r>
            <a:endParaRPr lang="en-US" sz="1700" dirty="0"/>
          </a:p>
        </p:txBody>
      </p:sp>
      <p:sp>
        <p:nvSpPr>
          <p:cNvPr id="7" name="Text 5"/>
          <p:cNvSpPr txBox="1"/>
          <p:nvPr/>
        </p:nvSpPr>
        <p:spPr>
          <a:xfrm>
            <a:off x="6323076" y="2212848"/>
            <a:ext cx="5225796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Usia — kapasitas fisik berkembang pesat pada masa remaja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Jenis kelamin — rata-rata profil kekuatan dan daya tahan berbeda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Keturunan — tipe serabut otot dan kapasitas jantung-paru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640080" y="512064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896112" y="521208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Fokuskan latihan pada kolom kiri: itulah bagian yang bisa diubah siswa mulai minggu ini.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D. PRINSIP LATIHAN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Enam Prinsip Latihan</a:t>
            </a:r>
            <a:endParaRPr lang="en-US" sz="32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40080" y="1691640"/>
          <a:ext cx="10908792" cy="914400"/>
        </p:xfrm>
        <a:graphic>
          <a:graphicData uri="http://schemas.openxmlformats.org/drawingml/2006/table">
            <a:tbl>
              <a:tblPr/>
              <a:tblGrid>
                <a:gridCol w="2194560"/>
                <a:gridCol w="3566160"/>
                <a:gridCol w="5148072"/>
              </a:tblGrid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Prinsip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809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Inti prinsip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809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Penerapan di lapangan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8090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Beban berlebih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Beban harus di atas kebiasaan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Dari 10 push-up menjadi 12 push-up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Progresif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Penambahan sedikit demi sedikit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Menambah 5–10% beban tiap 1–2 minggu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Spesifik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Sesuai komponen yang disasar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Ingin daya tahan → lari kontinu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Reversibilitas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Kemampuan turun bila berhenti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Berhenti 2 minggu → daya tahan menurun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Variasi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Bentuk latihan diubah-ubah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Selang-seling jogging, sirkuit, permainan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Individualitas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Program menyesuaikan tiap orang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1731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Beban siswa A tidak wajib sama dengan B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4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E. TAKARAN LATIHAN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Formula FITT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691640"/>
            <a:ext cx="2487168" cy="2560320"/>
          </a:xfrm>
          <a:prstGeom prst="roundRect">
            <a:avLst>
              <a:gd name="adj" fmla="val 2206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896112" y="1874520"/>
            <a:ext cx="1975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 — Frequency</a:t>
            </a:r>
            <a:endParaRPr lang="en-US" sz="1600" dirty="0"/>
          </a:p>
        </p:txBody>
      </p:sp>
      <p:sp>
        <p:nvSpPr>
          <p:cNvPr id="6" name="Text 4"/>
          <p:cNvSpPr txBox="1"/>
          <p:nvPr/>
        </p:nvSpPr>
        <p:spPr>
          <a:xfrm>
            <a:off x="896112" y="2295144"/>
            <a:ext cx="1975104" cy="17739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Berapa kali per minggu.</a:t>
            </a: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 kali seminggu dengan hari istirahat di antaranya.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3447288" y="1691640"/>
            <a:ext cx="2487168" cy="2560320"/>
          </a:xfrm>
          <a:prstGeom prst="roundRect">
            <a:avLst>
              <a:gd name="adj" fmla="val 2206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3703320" y="1874520"/>
            <a:ext cx="1975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— Intensity</a:t>
            </a:r>
            <a:endParaRPr lang="en-US" sz="1600" dirty="0"/>
          </a:p>
        </p:txBody>
      </p:sp>
      <p:sp>
        <p:nvSpPr>
          <p:cNvPr id="9" name="Text 7"/>
          <p:cNvSpPr txBox="1"/>
          <p:nvPr/>
        </p:nvSpPr>
        <p:spPr>
          <a:xfrm>
            <a:off x="3703320" y="2295144"/>
            <a:ext cx="1975104" cy="17739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Seberapa berat.</a:t>
            </a: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60–85% denyut jantung maksimal untuk latihan daya tahan.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254496" y="1691640"/>
            <a:ext cx="2487168" cy="2560320"/>
          </a:xfrm>
          <a:prstGeom prst="roundRect">
            <a:avLst>
              <a:gd name="adj" fmla="val 2206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6510528" y="1874520"/>
            <a:ext cx="1975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 — Time</a:t>
            </a:r>
            <a:endParaRPr lang="en-US" sz="1600" dirty="0"/>
          </a:p>
        </p:txBody>
      </p:sp>
      <p:sp>
        <p:nvSpPr>
          <p:cNvPr id="12" name="Text 10"/>
          <p:cNvSpPr txBox="1"/>
          <p:nvPr/>
        </p:nvSpPr>
        <p:spPr>
          <a:xfrm>
            <a:off x="6510528" y="2295144"/>
            <a:ext cx="1975104" cy="17739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Berapa lama.</a:t>
            </a: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20–60 menit per sesi latihan inti.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9061704" y="1691640"/>
            <a:ext cx="2487168" cy="2560320"/>
          </a:xfrm>
          <a:prstGeom prst="roundRect">
            <a:avLst>
              <a:gd name="adj" fmla="val 2206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9317736" y="1874520"/>
            <a:ext cx="19751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 — Type</a:t>
            </a:r>
            <a:endParaRPr lang="en-US" sz="1600" dirty="0"/>
          </a:p>
        </p:txBody>
      </p:sp>
      <p:sp>
        <p:nvSpPr>
          <p:cNvPr id="15" name="Text 13"/>
          <p:cNvSpPr txBox="1"/>
          <p:nvPr/>
        </p:nvSpPr>
        <p:spPr>
          <a:xfrm>
            <a:off x="9317736" y="2295144"/>
            <a:ext cx="1975104" cy="17739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Jenis latihan.</a:t>
            </a: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endParaRPr lang="en-US" sz="12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Sesuai komponen sasaran: aerobik, kekuatan, atau kelentukan.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640080" y="4617720"/>
            <a:ext cx="10908792" cy="777240"/>
          </a:xfrm>
          <a:prstGeom prst="roundRect">
            <a:avLst>
              <a:gd name="adj" fmla="val 5882"/>
            </a:avLst>
          </a:prstGeom>
          <a:solidFill>
            <a:srgbClr val="E3F1F1"/>
          </a:solidFill>
          <a:ln w="12700">
            <a:solidFill>
              <a:srgbClr val="E3F1F1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896112" y="4709160"/>
            <a:ext cx="1039672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245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FITT adalah kerangka wajib setiap kali siswa menyusun rencana latihan pribadi.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384048"/>
            <a:ext cx="109087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0A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E. TAKARAN LATIHAN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685800"/>
            <a:ext cx="1090879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731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Menghitung Zona Latihan Pribadi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554480"/>
            <a:ext cx="109087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2809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DJM = 220 − usia (tahun)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640080" y="2103120"/>
            <a:ext cx="3422904" cy="1828800"/>
          </a:xfrm>
          <a:prstGeom prst="roundRect">
            <a:avLst>
              <a:gd name="adj" fmla="val 3000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822960" y="2304288"/>
            <a:ext cx="30571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2809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204</a:t>
            </a:r>
            <a:endParaRPr lang="en-US" sz="4000" dirty="0"/>
          </a:p>
        </p:txBody>
      </p:sp>
      <p:sp>
        <p:nvSpPr>
          <p:cNvPr id="7" name="Text 5"/>
          <p:cNvSpPr txBox="1"/>
          <p:nvPr/>
        </p:nvSpPr>
        <p:spPr>
          <a:xfrm>
            <a:off x="822960" y="3127248"/>
            <a:ext cx="305714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DJM siswa usia 16 tahun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(220 − 16)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383024" y="2103120"/>
            <a:ext cx="3422904" cy="1828800"/>
          </a:xfrm>
          <a:prstGeom prst="roundRect">
            <a:avLst>
              <a:gd name="adj" fmla="val 3000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4565904" y="2304288"/>
            <a:ext cx="30571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2809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122</a:t>
            </a:r>
            <a:endParaRPr lang="en-US" sz="4000" dirty="0"/>
          </a:p>
        </p:txBody>
      </p:sp>
      <p:sp>
        <p:nvSpPr>
          <p:cNvPr id="10" name="Text 8"/>
          <p:cNvSpPr txBox="1"/>
          <p:nvPr/>
        </p:nvSpPr>
        <p:spPr>
          <a:xfrm>
            <a:off x="4565904" y="3127248"/>
            <a:ext cx="305714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Batas bawah zona latihan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 × 204 denyut/menit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125968" y="2103120"/>
            <a:ext cx="3422904" cy="1828800"/>
          </a:xfrm>
          <a:prstGeom prst="roundRect">
            <a:avLst>
              <a:gd name="adj" fmla="val 3000"/>
            </a:avLst>
          </a:prstGeom>
          <a:solidFill>
            <a:srgbClr val="EEF6F6"/>
          </a:solidFill>
          <a:ln w="12700">
            <a:solidFill>
              <a:srgbClr val="EEF6F6"/>
            </a:solidFill>
            <a:prstDash val="solid"/>
          </a:ln>
        </p:spPr>
      </p:sp>
      <p:sp>
        <p:nvSpPr>
          <p:cNvPr id="12" name="Text 10"/>
          <p:cNvSpPr txBox="1"/>
          <p:nvPr/>
        </p:nvSpPr>
        <p:spPr>
          <a:xfrm>
            <a:off x="8308848" y="2304288"/>
            <a:ext cx="30571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2809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173</a:t>
            </a:r>
            <a:endParaRPr lang="en-US" sz="4000" dirty="0"/>
          </a:p>
        </p:txBody>
      </p:sp>
      <p:sp>
        <p:nvSpPr>
          <p:cNvPr id="13" name="Text 11"/>
          <p:cNvSpPr txBox="1"/>
          <p:nvPr/>
        </p:nvSpPr>
        <p:spPr>
          <a:xfrm>
            <a:off x="8308848" y="3127248"/>
            <a:ext cx="305714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Batas atas zona latihan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85% × 204 denyut/menit</a:t>
            </a:r>
            <a:endParaRPr lang="en-US" sz="1300" dirty="0"/>
          </a:p>
        </p:txBody>
      </p:sp>
      <p:sp>
        <p:nvSpPr>
          <p:cNvPr id="14" name="Text 12"/>
          <p:cNvSpPr txBox="1"/>
          <p:nvPr/>
        </p:nvSpPr>
        <p:spPr>
          <a:xfrm>
            <a:off x="640080" y="411480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Cara mengukur di lapangan</a:t>
            </a:r>
            <a:endParaRPr lang="en-US" sz="170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4590288"/>
            <a:ext cx="522579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Hentikan gerakan, segera raba nadi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Nadi pergelangan tangan atau leher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Hitung 15 detik, lalu kalikan 4</a:t>
            </a:r>
            <a:endParaRPr lang="en-US" sz="1400" dirty="0"/>
          </a:p>
        </p:txBody>
      </p:sp>
      <p:sp>
        <p:nvSpPr>
          <p:cNvPr id="16" name="Text 14"/>
          <p:cNvSpPr txBox="1"/>
          <p:nvPr/>
        </p:nvSpPr>
        <p:spPr>
          <a:xfrm>
            <a:off x="6323076" y="4114800"/>
            <a:ext cx="52257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Tanda intensitas sudah tepat</a:t>
            </a:r>
            <a:endParaRPr lang="en-US" sz="1700" dirty="0"/>
          </a:p>
        </p:txBody>
      </p:sp>
      <p:sp>
        <p:nvSpPr>
          <p:cNvPr id="17" name="Text 15"/>
          <p:cNvSpPr txBox="1"/>
          <p:nvPr/>
        </p:nvSpPr>
        <p:spPr>
          <a:xfrm>
            <a:off x="6323076" y="4590288"/>
            <a:ext cx="522579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Napas cepat tetapi masih bisa bicara pendek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Denyut nadi berada di dalam zona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731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Berhenti bila pusing berat atau nyeri dada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Kebugaran Jasmani - Sub Materi 1</dc:title>
  <dc:subject>Kebugaran Jasmani - Sub Materi 1</dc:subject>
  <dc:creator>Guru PJOK</dc:creator>
  <cp:lastModifiedBy>Guru PJOK</cp:lastModifiedBy>
  <cp:revision>1</cp:revision>
  <dcterms:created xsi:type="dcterms:W3CDTF">2026-09-06T01:58:11Z</dcterms:created>
  <dcterms:modified xsi:type="dcterms:W3CDTF">2026-09-06T01:58:11Z</dcterms:modified>
</cp:coreProperties>
</file>